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56" r:id="rId4"/>
    <p:sldId id="257" r:id="rId5"/>
    <p:sldId id="258" r:id="rId6"/>
    <p:sldId id="263" r:id="rId7"/>
    <p:sldId id="259" r:id="rId8"/>
    <p:sldId id="264" r:id="rId9"/>
    <p:sldId id="265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Aharoni" pitchFamily="2" charset="-79"/>
              </a:rPr>
              <a:t>презентация по английскому языку</a:t>
            </a:r>
            <a:r>
              <a:rPr lang="ru-RU" dirty="0" smtClean="0">
                <a:cs typeface="Aharoni" pitchFamily="2" charset="-79"/>
              </a:rPr>
              <a:t/>
            </a:r>
            <a:br>
              <a:rPr lang="ru-RU" dirty="0" smtClean="0">
                <a:cs typeface="Aharoni" pitchFamily="2" charset="-79"/>
              </a:rPr>
            </a:br>
            <a:endParaRPr lang="ru-RU" dirty="0"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94116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/>
              <a:t>тема: </a:t>
            </a:r>
          </a:p>
          <a:p>
            <a:pPr marL="0" indent="0" algn="ctr">
              <a:buNone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itchFamily="18" charset="-78"/>
              </a:rPr>
              <a:t>Конструкция</a:t>
            </a:r>
            <a:r>
              <a:rPr lang="en-US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 </a:t>
            </a:r>
            <a:r>
              <a:rPr lang="en-US" sz="6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dalus" pitchFamily="18" charset="-78"/>
                <a:cs typeface="Andalus" pitchFamily="18" charset="-78"/>
              </a:rPr>
              <a:t>have to</a:t>
            </a:r>
            <a:r>
              <a:rPr lang="ru-RU" sz="6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itchFamily="18" charset="-78"/>
              </a:rPr>
              <a:t>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itchFamily="18" charset="-78"/>
              </a:rPr>
              <a:t>»</a:t>
            </a:r>
          </a:p>
          <a:p>
            <a:endParaRPr lang="ru-RU" b="1" dirty="0">
              <a:solidFill>
                <a:schemeClr val="accent1"/>
              </a:solidFill>
              <a:cs typeface="Andalus" pitchFamily="18" charset="-78"/>
            </a:endParaRPr>
          </a:p>
          <a:p>
            <a:pPr marL="0" indent="0" algn="r">
              <a:buNone/>
            </a:pPr>
            <a:endParaRPr lang="ru-RU" b="1" dirty="0" smtClean="0">
              <a:solidFill>
                <a:schemeClr val="accent1"/>
              </a:solidFill>
              <a:cs typeface="Andalus" pitchFamily="18" charset="-78"/>
            </a:endParaRPr>
          </a:p>
          <a:p>
            <a:pPr marL="0" indent="0" algn="r">
              <a:buNone/>
            </a:pPr>
            <a:endParaRPr lang="ru-RU" b="1" dirty="0">
              <a:solidFill>
                <a:schemeClr val="accent1"/>
              </a:solidFill>
              <a:cs typeface="Andalus" pitchFamily="18" charset="-78"/>
            </a:endParaRPr>
          </a:p>
          <a:p>
            <a:pPr marL="0" indent="0" algn="r">
              <a:buNone/>
            </a:pPr>
            <a:endParaRPr lang="ru-RU" b="1" dirty="0" smtClean="0">
              <a:solidFill>
                <a:schemeClr val="accent1"/>
              </a:solidFill>
              <a:cs typeface="Andalus" pitchFamily="18" charset="-78"/>
            </a:endParaRP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53355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cs627117.vk.me/v627117186/18d28/fE0sWPkM8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389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2D050"/>
          </a:solidFill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marL="0" indent="0" algn="ctr">
              <a:buNone/>
            </a:pPr>
            <a:endParaRPr lang="en-US" sz="4400" b="1" dirty="0" smtClean="0">
              <a:solidFill>
                <a:srgbClr val="FF0000"/>
              </a:solidFill>
              <a:cs typeface="Andalus" pitchFamily="18" charset="-78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chemeClr val="accent1"/>
                </a:solidFill>
                <a:cs typeface="Andalus" pitchFamily="18" charset="-78"/>
              </a:rPr>
              <a:t>Конструкция </a:t>
            </a:r>
            <a:endParaRPr lang="en-US" sz="4400" b="1" dirty="0" smtClean="0">
              <a:solidFill>
                <a:schemeClr val="accent1"/>
              </a:solidFill>
              <a:cs typeface="Andalus" pitchFamily="18" charset="-78"/>
            </a:endParaRPr>
          </a:p>
          <a:p>
            <a:pPr marL="0" indent="0" algn="ctr">
              <a:buNone/>
            </a:pPr>
            <a:endParaRPr lang="ru-RU" sz="4400" b="1" dirty="0" smtClean="0">
              <a:solidFill>
                <a:schemeClr val="accent1"/>
              </a:solidFill>
              <a:cs typeface="Andalus" pitchFamily="18" charset="-78"/>
            </a:endParaRPr>
          </a:p>
          <a:p>
            <a:pPr marL="0" indent="0" algn="ctr">
              <a:buNone/>
            </a:pPr>
            <a:r>
              <a:rPr lang="en-US" sz="44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To have to </a:t>
            </a:r>
            <a:r>
              <a:rPr lang="en-US" sz="4400" b="1" dirty="0" smtClean="0">
                <a:latin typeface="Andalus" pitchFamily="18" charset="-78"/>
                <a:cs typeface="Andalus" pitchFamily="18" charset="-78"/>
              </a:rPr>
              <a:t>do</a:t>
            </a:r>
            <a:r>
              <a:rPr lang="en-US" sz="4400" b="1" dirty="0" smtClean="0">
                <a:solidFill>
                  <a:schemeClr val="accent1"/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sz="2400" b="1" dirty="0" smtClean="0">
                <a:solidFill>
                  <a:schemeClr val="accent1"/>
                </a:solidFill>
                <a:latin typeface="Andalus" pitchFamily="18" charset="-78"/>
                <a:cs typeface="Andalus" pitchFamily="18" charset="-78"/>
              </a:rPr>
              <a:t>something</a:t>
            </a:r>
            <a:endParaRPr lang="en-US" sz="2400" b="1" dirty="0">
              <a:solidFill>
                <a:schemeClr val="accent1"/>
              </a:solidFill>
              <a:cs typeface="Andalus" pitchFamily="18" charset="-78"/>
            </a:endParaRPr>
          </a:p>
          <a:p>
            <a:pPr marL="0" indent="0" algn="ctr">
              <a:buNone/>
            </a:pP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(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ВЫРАЖАЕТ НЕОБХОДИМОСТЬ СОВЕРШИТЬ КАКОЕ-ЛИБО ДЕЙСТВИЕ, ТАК КАК ЭТО ТРЕБУЮТ ОБСТОЯТЕЛЬСТВА ИЛИ ДРУГОЙ ЧЕЛОВЕК</a:t>
            </a:r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ndalus" pitchFamily="18" charset="-78"/>
                <a:cs typeface="Andalus" pitchFamily="18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05556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6056" y="2132856"/>
            <a:ext cx="3886200" cy="1470025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	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en-US" b="1" i="1" dirty="0" smtClean="0">
                <a:solidFill>
                  <a:srgbClr val="002060"/>
                </a:solidFill>
              </a:rPr>
              <a:t>School </a:t>
            </a:r>
            <a:r>
              <a:rPr lang="en-US" b="1" i="1" dirty="0">
                <a:solidFill>
                  <a:srgbClr val="002060"/>
                </a:solidFill>
              </a:rPr>
              <a:t>starts at eight o’clock</a:t>
            </a:r>
            <a:r>
              <a:rPr lang="en-US" b="1" i="1" dirty="0" smtClean="0">
                <a:solidFill>
                  <a:srgbClr val="002060"/>
                </a:solidFill>
              </a:rPr>
              <a:t>.</a:t>
            </a:r>
            <a:r>
              <a:rPr lang="ru-RU" b="1" i="1" dirty="0" smtClean="0">
                <a:solidFill>
                  <a:srgbClr val="002060"/>
                </a:solidFill>
              </a:rPr>
              <a:t/>
            </a:r>
            <a:br>
              <a:rPr lang="ru-RU" b="1" i="1" dirty="0" smtClean="0">
                <a:solidFill>
                  <a:srgbClr val="002060"/>
                </a:solidFill>
              </a:rPr>
            </a:br>
            <a:r>
              <a:rPr lang="en-US" b="1" i="1" u="sng" dirty="0" smtClean="0">
                <a:solidFill>
                  <a:srgbClr val="002060"/>
                </a:solidFill>
              </a:rPr>
              <a:t> </a:t>
            </a:r>
            <a:r>
              <a:rPr lang="en-US" b="1" i="1" u="sng" dirty="0">
                <a:solidFill>
                  <a:srgbClr val="002060"/>
                </a:solidFill>
              </a:rPr>
              <a:t>I </a:t>
            </a:r>
            <a:r>
              <a:rPr lang="en-US" b="1" i="1" u="sng" dirty="0">
                <a:solidFill>
                  <a:srgbClr val="FF0000"/>
                </a:solidFill>
              </a:rPr>
              <a:t>have to</a:t>
            </a:r>
            <a:r>
              <a:rPr lang="en-US" b="1" i="1" u="sng" dirty="0">
                <a:solidFill>
                  <a:srgbClr val="002060"/>
                </a:solidFill>
              </a:rPr>
              <a:t> get up early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sz="3100" dirty="0" smtClean="0">
                <a:solidFill>
                  <a:schemeClr val="accent2">
                    <a:lumMod val="75000"/>
                  </a:schemeClr>
                </a:solidFill>
              </a:rPr>
              <a:t>- </a:t>
            </a:r>
            <a:r>
              <a:rPr lang="ru-RU" sz="3100" dirty="0">
                <a:solidFill>
                  <a:schemeClr val="accent2">
                    <a:lumMod val="75000"/>
                  </a:schemeClr>
                </a:solidFill>
              </a:rPr>
              <a:t>Занятия в школе начинаются в 8 часов. Мне </a:t>
            </a:r>
            <a:r>
              <a:rPr lang="ru-RU" sz="3100" u="sng" dirty="0">
                <a:solidFill>
                  <a:srgbClr val="FF0000"/>
                </a:solidFill>
              </a:rPr>
              <a:t>приходится </a:t>
            </a:r>
            <a:r>
              <a:rPr lang="ru-RU" sz="3100" dirty="0">
                <a:solidFill>
                  <a:schemeClr val="accent2">
                    <a:lumMod val="75000"/>
                  </a:schemeClr>
                </a:solidFill>
              </a:rPr>
              <a:t>вставать рано. (От меня это не зависит.)</a:t>
            </a:r>
            <a:br>
              <a:rPr lang="ru-RU" sz="3100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31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 descr="http://newsoftik.ucoz.ru/robota/tum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3148"/>
            <a:ext cx="4857750" cy="703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254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Образование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утвердительных предложений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44824"/>
            <a:ext cx="9144000" cy="5013176"/>
          </a:xfrm>
          <a:solidFill>
            <a:srgbClr val="92D050"/>
          </a:solidFill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b="1" dirty="0" smtClean="0"/>
              <a:t>подлежащее </a:t>
            </a:r>
            <a:r>
              <a:rPr lang="ru-RU" b="1" dirty="0"/>
              <a:t>+ </a:t>
            </a:r>
            <a:r>
              <a:rPr lang="en-US" b="1" i="1" dirty="0">
                <a:solidFill>
                  <a:srgbClr val="FF0000"/>
                </a:solidFill>
              </a:rPr>
              <a:t>have to</a:t>
            </a:r>
            <a:r>
              <a:rPr lang="ru-RU" b="1" i="1" dirty="0"/>
              <a:t> </a:t>
            </a:r>
            <a:r>
              <a:rPr lang="en-US" b="1" dirty="0"/>
              <a:t>+</a:t>
            </a:r>
            <a:r>
              <a:rPr lang="ru-RU" b="1" dirty="0"/>
              <a:t>основной глагол + второстепенные члены </a:t>
            </a:r>
            <a:r>
              <a:rPr lang="ru-RU" b="1" dirty="0" smtClean="0"/>
              <a:t>предложени</a:t>
            </a:r>
            <a:r>
              <a:rPr lang="ru-RU" dirty="0" smtClean="0"/>
              <a:t>я</a:t>
            </a:r>
          </a:p>
          <a:p>
            <a:pPr algn="ctr">
              <a:buNone/>
            </a:pPr>
            <a:endParaRPr lang="ru-RU" dirty="0"/>
          </a:p>
          <a:p>
            <a:pPr>
              <a:buNone/>
            </a:pPr>
            <a:r>
              <a:rPr lang="en-US" b="1" dirty="0"/>
              <a:t>	I </a:t>
            </a:r>
            <a:r>
              <a:rPr lang="en-US" b="1" i="1" dirty="0">
                <a:solidFill>
                  <a:srgbClr val="FF0000"/>
                </a:solidFill>
              </a:rPr>
              <a:t>have to </a:t>
            </a:r>
            <a:r>
              <a:rPr lang="en-US" b="1" dirty="0"/>
              <a:t>get up early</a:t>
            </a:r>
            <a:r>
              <a:rPr lang="en-US" dirty="0"/>
              <a:t>.- </a:t>
            </a:r>
            <a:r>
              <a:rPr lang="ru-RU" dirty="0"/>
              <a:t>Мне приходится вставать рано.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1097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PRESENT SIMPLE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</a:t>
            </a:r>
            <a:r>
              <a:rPr lang="en-US" b="1" u="sng" dirty="0" smtClean="0">
                <a:solidFill>
                  <a:srgbClr val="7030A0"/>
                </a:solidFill>
              </a:rPr>
              <a:t>HAVE TO</a:t>
            </a:r>
            <a:r>
              <a:rPr lang="en-US" u="sng" dirty="0" smtClean="0"/>
              <a:t> </a:t>
            </a:r>
            <a:r>
              <a:rPr lang="en-US" dirty="0" smtClean="0"/>
              <a:t>                    </a:t>
            </a:r>
            <a:r>
              <a:rPr lang="en-US" b="1" u="sng" dirty="0" smtClean="0">
                <a:solidFill>
                  <a:srgbClr val="00B050"/>
                </a:solidFill>
              </a:rPr>
              <a:t>I  </a:t>
            </a:r>
            <a:r>
              <a:rPr lang="en-US" b="1" u="sng" dirty="0" smtClean="0">
                <a:solidFill>
                  <a:srgbClr val="FFFF00"/>
                </a:solidFill>
              </a:rPr>
              <a:t>YOU </a:t>
            </a:r>
            <a:r>
              <a:rPr lang="en-US" b="1" u="sng" dirty="0" smtClean="0">
                <a:solidFill>
                  <a:srgbClr val="00B050"/>
                </a:solidFill>
              </a:rPr>
              <a:t> WE   </a:t>
            </a:r>
            <a:r>
              <a:rPr lang="en-US" b="1" u="sng" dirty="0" smtClean="0">
                <a:solidFill>
                  <a:srgbClr val="FFFF00"/>
                </a:solidFill>
              </a:rPr>
              <a:t>THEY </a:t>
            </a:r>
            <a:r>
              <a:rPr lang="en-US" b="1" u="sng" dirty="0" smtClean="0">
                <a:solidFill>
                  <a:srgbClr val="00B050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/>
              <a:t>         </a:t>
            </a:r>
            <a:r>
              <a:rPr lang="en-US" sz="2800" dirty="0" smtClean="0"/>
              <a:t>Rose  and Sam </a:t>
            </a:r>
            <a:r>
              <a:rPr lang="en-US" sz="2800" b="1" i="1" dirty="0" smtClean="0">
                <a:solidFill>
                  <a:srgbClr val="FF0000"/>
                </a:solidFill>
              </a:rPr>
              <a:t>have </a:t>
            </a:r>
            <a:r>
              <a:rPr lang="en-US" sz="2800" b="1" i="1" dirty="0">
                <a:solidFill>
                  <a:srgbClr val="FF0000"/>
                </a:solidFill>
              </a:rPr>
              <a:t>to </a:t>
            </a:r>
            <a:r>
              <a:rPr lang="en-US" sz="2800" dirty="0"/>
              <a:t>breakfast every day</a:t>
            </a:r>
            <a:r>
              <a:rPr lang="en-US" sz="2800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      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dirty="0" smtClean="0">
                <a:solidFill>
                  <a:srgbClr val="FFFF00"/>
                </a:solidFill>
              </a:rPr>
              <a:t>                  THEY</a:t>
            </a:r>
          </a:p>
          <a:p>
            <a:pPr marL="0" indent="0">
              <a:buNone/>
            </a:pPr>
            <a:endParaRPr lang="en-US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7030A0"/>
                </a:solidFill>
              </a:rPr>
              <a:t>                  </a:t>
            </a:r>
            <a:r>
              <a:rPr lang="en-US" b="1" u="sng" dirty="0" smtClean="0">
                <a:solidFill>
                  <a:srgbClr val="7030A0"/>
                </a:solidFill>
              </a:rPr>
              <a:t>HAS TO </a:t>
            </a:r>
            <a:r>
              <a:rPr lang="en-US" b="1" dirty="0" smtClean="0">
                <a:solidFill>
                  <a:srgbClr val="7030A0"/>
                </a:solidFill>
              </a:rPr>
              <a:t>  </a:t>
            </a:r>
            <a:r>
              <a:rPr lang="en-US" dirty="0" smtClean="0"/>
              <a:t>                     </a:t>
            </a:r>
            <a:r>
              <a:rPr lang="en-US" b="1" u="sng" dirty="0" smtClean="0">
                <a:solidFill>
                  <a:srgbClr val="00B050"/>
                </a:solidFill>
              </a:rPr>
              <a:t>HE  </a:t>
            </a:r>
            <a:r>
              <a:rPr lang="en-US" b="1" u="sng" dirty="0" smtClean="0">
                <a:solidFill>
                  <a:srgbClr val="FFFF00"/>
                </a:solidFill>
              </a:rPr>
              <a:t>SHE</a:t>
            </a:r>
            <a:r>
              <a:rPr lang="en-US" b="1" u="sng" dirty="0" smtClean="0">
                <a:solidFill>
                  <a:srgbClr val="00B050"/>
                </a:solidFill>
              </a:rPr>
              <a:t>  IT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            </a:t>
            </a:r>
            <a:r>
              <a:rPr lang="en-US" sz="2800" dirty="0" smtClean="0"/>
              <a:t>Rose </a:t>
            </a:r>
            <a:r>
              <a:rPr lang="en-US" sz="2800" b="1" i="1" dirty="0">
                <a:solidFill>
                  <a:srgbClr val="FF0000"/>
                </a:solidFill>
              </a:rPr>
              <a:t>has to </a:t>
            </a:r>
            <a:r>
              <a:rPr lang="en-US" sz="2800" dirty="0"/>
              <a:t>breakfast every day.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FF00"/>
                </a:solidFill>
              </a:rPr>
              <a:t>                   SHE</a:t>
            </a:r>
            <a:endParaRPr lang="ru-RU" dirty="0"/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1835696" y="1995945"/>
            <a:ext cx="648072" cy="1512168"/>
          </a:xfrm>
          <a:prstGeom prst="rightBrace">
            <a:avLst>
              <a:gd name="adj1" fmla="val 8333"/>
              <a:gd name="adj2" fmla="val 478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 rot="5400000">
            <a:off x="1926953" y="5393183"/>
            <a:ext cx="468052" cy="576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797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Let’s practice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043626" cy="50435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1. I     … to come home at 5 o’clock.</a:t>
            </a:r>
          </a:p>
          <a:p>
            <a:pPr>
              <a:buNone/>
            </a:pPr>
            <a:r>
              <a:rPr lang="en-US" dirty="0" smtClean="0"/>
              <a:t>2. My mother …       to clean the floor every day.</a:t>
            </a:r>
          </a:p>
          <a:p>
            <a:pPr>
              <a:buNone/>
            </a:pPr>
            <a:r>
              <a:rPr lang="en-US" dirty="0" smtClean="0"/>
              <a:t>3. We …         to learn English.</a:t>
            </a:r>
          </a:p>
          <a:p>
            <a:pPr>
              <a:buNone/>
            </a:pPr>
            <a:r>
              <a:rPr lang="en-US" dirty="0" smtClean="0"/>
              <a:t>4. My friends …       to write a test.</a:t>
            </a:r>
          </a:p>
          <a:p>
            <a:pPr>
              <a:buNone/>
            </a:pPr>
            <a:r>
              <a:rPr lang="en-US" dirty="0" smtClean="0"/>
              <a:t>5. They …         to speak French to their guests from France.</a:t>
            </a:r>
          </a:p>
          <a:p>
            <a:pPr>
              <a:buNone/>
            </a:pPr>
            <a:r>
              <a:rPr lang="en-US" dirty="0" smtClean="0"/>
              <a:t>6. He …         to buy ticket for the train.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72396" y="2428868"/>
            <a:ext cx="12858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have 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have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have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have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has</a:t>
            </a:r>
          </a:p>
          <a:p>
            <a:r>
              <a:rPr lang="en-US" sz="3200" b="1" dirty="0" smtClean="0">
                <a:solidFill>
                  <a:srgbClr val="C00000"/>
                </a:solidFill>
              </a:rPr>
              <a:t>has 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43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042 3.7037E-6 L -0.72292 -0.127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75 -0.06268 L -0.50087 -0.3170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00" y="-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305 -0.01989 L -0.63906 0.0536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97 -0.02801 L -0.5368 0.070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00" y="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22 -0.00463 L -0.61545 0.079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35 -0.01041 L -0.64757 0.0946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dirty="0" smtClean="0"/>
              <a:t>PAST SIMPLE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445224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HAD TO</a:t>
            </a:r>
          </a:p>
          <a:p>
            <a:pPr marL="0" indent="0" algn="ctr">
              <a:buNone/>
            </a:pPr>
            <a:r>
              <a:rPr lang="en-US" b="1" dirty="0" smtClean="0"/>
              <a:t>I </a:t>
            </a:r>
            <a:r>
              <a:rPr lang="en-US" b="1" i="1" dirty="0" smtClean="0">
                <a:solidFill>
                  <a:srgbClr val="FF0000"/>
                </a:solidFill>
              </a:rPr>
              <a:t>had </a:t>
            </a:r>
            <a:r>
              <a:rPr lang="en-US" b="1" i="1" dirty="0">
                <a:solidFill>
                  <a:srgbClr val="FF0000"/>
                </a:solidFill>
              </a:rPr>
              <a:t>to </a:t>
            </a:r>
            <a:r>
              <a:rPr lang="en-US" b="1" dirty="0"/>
              <a:t>get up </a:t>
            </a:r>
            <a:r>
              <a:rPr lang="en-US" b="1" dirty="0" smtClean="0"/>
              <a:t>early yesterday. </a:t>
            </a:r>
          </a:p>
          <a:p>
            <a:pPr marL="0" indent="0" algn="ctr">
              <a:buNone/>
            </a:pPr>
            <a:r>
              <a:rPr lang="en-US" b="1" dirty="0" smtClean="0"/>
              <a:t>The bus was at 5 o’clock.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dirty="0">
                <a:cs typeface="Andalus" pitchFamily="18" charset="-78"/>
              </a:rPr>
              <a:t>Мне </a:t>
            </a:r>
            <a:r>
              <a:rPr lang="ru-RU" dirty="0" smtClean="0">
                <a:cs typeface="Andalus" pitchFamily="18" charset="-78"/>
              </a:rPr>
              <a:t>пришлось </a:t>
            </a:r>
            <a:r>
              <a:rPr lang="ru-RU" dirty="0">
                <a:cs typeface="Andalus" pitchFamily="18" charset="-78"/>
              </a:rPr>
              <a:t>встать </a:t>
            </a:r>
            <a:r>
              <a:rPr lang="ru-RU" dirty="0" smtClean="0">
                <a:cs typeface="Andalus" pitchFamily="18" charset="-78"/>
              </a:rPr>
              <a:t>рано вчера.</a:t>
            </a:r>
          </a:p>
          <a:p>
            <a:pPr marL="0" indent="0" algn="ctr">
              <a:buNone/>
            </a:pPr>
            <a:r>
              <a:rPr lang="ru-RU" dirty="0" smtClean="0">
                <a:cs typeface="Andalus" pitchFamily="18" charset="-78"/>
              </a:rPr>
              <a:t>Автобус был в 5 часов.</a:t>
            </a:r>
          </a:p>
          <a:p>
            <a:pPr marL="0" indent="0" algn="ctr">
              <a:buNone/>
            </a:pP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35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FUTURE  SIMPLE</a:t>
            </a:r>
            <a:endParaRPr lang="ru-RU" b="1" dirty="0">
              <a:solidFill>
                <a:srgbClr val="002060"/>
              </a:solidFill>
              <a:cs typeface="Andalus" pitchFamily="18" charset="-7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            </a:t>
            </a:r>
          </a:p>
          <a:p>
            <a:pPr marL="0" indent="0">
              <a:buNone/>
            </a:pPr>
            <a:r>
              <a:rPr lang="en-US" b="1" dirty="0" smtClean="0"/>
              <a:t>          I’ll </a:t>
            </a:r>
            <a:r>
              <a:rPr lang="en-US" b="1" i="1" dirty="0">
                <a:solidFill>
                  <a:srgbClr val="FF0000"/>
                </a:solidFill>
              </a:rPr>
              <a:t>have to </a:t>
            </a:r>
            <a:r>
              <a:rPr lang="en-US" b="1" dirty="0"/>
              <a:t>get up early tomorrow</a:t>
            </a:r>
            <a:r>
              <a:rPr lang="en-US" dirty="0" smtClean="0"/>
              <a:t>. </a:t>
            </a:r>
            <a:r>
              <a:rPr lang="en-US" b="1" dirty="0" smtClean="0"/>
              <a:t>The train is</a:t>
            </a:r>
          </a:p>
          <a:p>
            <a:pPr marL="0" indent="0">
              <a:buNone/>
            </a:pPr>
            <a:r>
              <a:rPr lang="en-US" b="1" dirty="0" smtClean="0"/>
              <a:t>               at 7 o’clock in the morning.</a:t>
            </a:r>
          </a:p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dirty="0">
                <a:cs typeface="Andalus" pitchFamily="18" charset="-78"/>
              </a:rPr>
              <a:t>Мне придется встать рано </a:t>
            </a:r>
            <a:r>
              <a:rPr lang="ru-RU" dirty="0" smtClean="0">
                <a:cs typeface="Andalus" pitchFamily="18" charset="-78"/>
              </a:rPr>
              <a:t>завтра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. </a:t>
            </a:r>
            <a:r>
              <a:rPr lang="ru-RU" dirty="0" smtClean="0">
                <a:cs typeface="Andalus" pitchFamily="18" charset="-78"/>
              </a:rPr>
              <a:t>Поезд в </a:t>
            </a:r>
            <a:endParaRPr lang="en-US" dirty="0" smtClean="0">
              <a:latin typeface="Andalus" pitchFamily="18" charset="-78"/>
              <a:cs typeface="Andalus" pitchFamily="18" charset="-78"/>
            </a:endParaRPr>
          </a:p>
          <a:p>
            <a:pPr marL="0" indent="0">
              <a:buNone/>
            </a:pPr>
            <a:r>
              <a:rPr lang="en-US" dirty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          </a:t>
            </a:r>
            <a:r>
              <a:rPr lang="ru-RU" dirty="0" smtClean="0">
                <a:cs typeface="Andalus" pitchFamily="18" charset="-78"/>
              </a:rPr>
              <a:t>7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 </a:t>
            </a:r>
            <a:r>
              <a:rPr lang="ru-RU" dirty="0" smtClean="0">
                <a:cs typeface="Andalus" pitchFamily="18" charset="-78"/>
              </a:rPr>
              <a:t>часов утра.</a:t>
            </a:r>
            <a:endParaRPr lang="ru-RU" dirty="0">
              <a:cs typeface="Andalus" pitchFamily="18" charset="-78"/>
            </a:endParaRPr>
          </a:p>
          <a:p>
            <a:endParaRPr lang="ru-RU" dirty="0">
              <a:cs typeface="Andalus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535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792"/>
            <a:ext cx="9144000" cy="174002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</a:rPr>
              <a:t/>
            </a:r>
            <a:br>
              <a:rPr lang="en-US" sz="3200" b="1" dirty="0" smtClean="0">
                <a:solidFill>
                  <a:srgbClr val="7030A0"/>
                </a:solidFill>
              </a:rPr>
            </a:br>
            <a:r>
              <a:rPr lang="en-US" sz="3200" b="1" dirty="0" smtClean="0">
                <a:solidFill>
                  <a:srgbClr val="7030A0"/>
                </a:solidFill>
              </a:rPr>
              <a:t/>
            </a:r>
            <a:br>
              <a:rPr lang="en-US" sz="3200" b="1" dirty="0" smtClean="0">
                <a:solidFill>
                  <a:srgbClr val="7030A0"/>
                </a:solidFill>
              </a:rPr>
            </a:br>
            <a:r>
              <a:rPr lang="en-US" sz="3200" b="1" dirty="0" smtClean="0">
                <a:solidFill>
                  <a:srgbClr val="7030A0"/>
                </a:solidFill>
              </a:rPr>
              <a:t>HAVE TO, HA</a:t>
            </a:r>
            <a:r>
              <a:rPr lang="en-US" sz="3200" b="1" dirty="0">
                <a:solidFill>
                  <a:srgbClr val="7030A0"/>
                </a:solidFill>
              </a:rPr>
              <a:t>S</a:t>
            </a:r>
            <a:r>
              <a:rPr lang="en-US" sz="3200" b="1" dirty="0" smtClean="0">
                <a:solidFill>
                  <a:srgbClr val="7030A0"/>
                </a:solidFill>
              </a:rPr>
              <a:t> TO,</a:t>
            </a:r>
            <a:br>
              <a:rPr lang="en-US" sz="3200" b="1" dirty="0" smtClean="0">
                <a:solidFill>
                  <a:srgbClr val="7030A0"/>
                </a:solidFill>
              </a:rPr>
            </a:br>
            <a:r>
              <a:rPr lang="en-US" sz="3200" dirty="0" smtClean="0"/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HAD TO, WILL HAVE TO</a:t>
            </a:r>
            <a:r>
              <a:rPr lang="en-US" sz="3200" b="1" dirty="0">
                <a:solidFill>
                  <a:srgbClr val="C00000"/>
                </a:solidFill>
              </a:rPr>
              <a:t/>
            </a:r>
            <a:br>
              <a:rPr lang="en-US" sz="3200" b="1" dirty="0">
                <a:solidFill>
                  <a:srgbClr val="C00000"/>
                </a:solidFill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Andalus" pitchFamily="18" charset="-78"/>
                <a:cs typeface="Andalus" pitchFamily="18" charset="-78"/>
              </a:rPr>
              <a:t>We … learn by heard the poems tomorrow.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I … clean my room every week.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He … train every day. He is a sportsman.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Helen … water the plants every day.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solidFill>
                  <a:srgbClr val="002060"/>
                </a:solidFill>
                <a:latin typeface="Andalus" pitchFamily="18" charset="-78"/>
                <a:cs typeface="Andalus" pitchFamily="18" charset="-78"/>
              </a:rPr>
              <a:t>They … go to the shop yesterday</a:t>
            </a:r>
            <a:r>
              <a:rPr lang="en-US" dirty="0" smtClean="0">
                <a:solidFill>
                  <a:srgbClr val="002060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solidFill>
                <a:srgbClr val="00206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278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267</Words>
  <Application>Microsoft Office PowerPoint</Application>
  <PresentationFormat>Экран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по английскому языку </vt:lpstr>
      <vt:lpstr>Слайд 2</vt:lpstr>
      <vt:lpstr>    School starts at eight o’clock.  I have to get up early.  - Занятия в школе начинаются в 8 часов. Мне приходится вставать рано. (От меня это не зависит.) </vt:lpstr>
      <vt:lpstr> Образование утвердительных предложений</vt:lpstr>
      <vt:lpstr>PRESENT SIMPLE</vt:lpstr>
      <vt:lpstr>Let’s practice</vt:lpstr>
      <vt:lpstr>PAST SIMPLE</vt:lpstr>
      <vt:lpstr>FUTURE  SIMPLE</vt:lpstr>
      <vt:lpstr>  HAVE TO, HAS TO,  HAD TO, WILL HAVE TO 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</dc:creator>
  <cp:lastModifiedBy>Саша Катя иВова</cp:lastModifiedBy>
  <cp:revision>12</cp:revision>
  <dcterms:created xsi:type="dcterms:W3CDTF">2016-03-30T12:42:12Z</dcterms:created>
  <dcterms:modified xsi:type="dcterms:W3CDTF">2020-03-27T13:53:51Z</dcterms:modified>
</cp:coreProperties>
</file>